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98" r:id="rId1"/>
    <p:sldMasterId id="2147483672" r:id="rId2"/>
    <p:sldMasterId id="2147483710" r:id="rId3"/>
    <p:sldMasterId id="2147483733" r:id="rId4"/>
    <p:sldMasterId id="2147483720" r:id="rId5"/>
  </p:sldMasterIdLst>
  <p:notesMasterIdLst>
    <p:notesMasterId r:id="rId24"/>
  </p:notesMasterIdLst>
  <p:handoutMasterIdLst>
    <p:handoutMasterId r:id="rId25"/>
  </p:handoutMasterIdLst>
  <p:sldIdLst>
    <p:sldId id="256" r:id="rId6"/>
    <p:sldId id="361" r:id="rId7"/>
    <p:sldId id="350" r:id="rId8"/>
    <p:sldId id="345" r:id="rId9"/>
    <p:sldId id="346" r:id="rId10"/>
    <p:sldId id="349" r:id="rId11"/>
    <p:sldId id="347" r:id="rId12"/>
    <p:sldId id="351" r:id="rId13"/>
    <p:sldId id="352" r:id="rId14"/>
    <p:sldId id="353" r:id="rId15"/>
    <p:sldId id="354" r:id="rId16"/>
    <p:sldId id="357" r:id="rId17"/>
    <p:sldId id="358" r:id="rId18"/>
    <p:sldId id="359" r:id="rId19"/>
    <p:sldId id="360" r:id="rId20"/>
    <p:sldId id="362" r:id="rId21"/>
    <p:sldId id="364" r:id="rId22"/>
    <p:sldId id="327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105F9E"/>
    <a:srgbClr val="650000"/>
    <a:srgbClr val="EEA420"/>
    <a:srgbClr val="00652A"/>
    <a:srgbClr val="4BACC6"/>
    <a:srgbClr val="E43F4D"/>
    <a:srgbClr val="F0C424"/>
    <a:srgbClr val="45C1A4"/>
    <a:srgbClr val="0E7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6" autoAdjust="0"/>
    <p:restoredTop sz="84520" autoAdjust="0"/>
  </p:normalViewPr>
  <p:slideViewPr>
    <p:cSldViewPr snapToGrid="0">
      <p:cViewPr varScale="1">
        <p:scale>
          <a:sx n="73" d="100"/>
          <a:sy n="73" d="100"/>
        </p:scale>
        <p:origin x="13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70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7/16/2018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7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8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3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8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8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2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5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4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8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000250"/>
            <a:ext cx="9144000" cy="16192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 baseline="0">
                <a:solidFill>
                  <a:srgbClr val="656565"/>
                </a:solidFill>
                <a:latin typeface="+mj-lt"/>
              </a:defRPr>
            </a:lvl1pPr>
            <a:lvl2pPr marL="457200" indent="0" algn="ctr">
              <a:buFontTx/>
              <a:buNone/>
              <a:defRPr sz="4800">
                <a:latin typeface="+mj-lt"/>
              </a:defRPr>
            </a:lvl2pPr>
            <a:lvl3pPr marL="914400" indent="0" algn="ctr">
              <a:buFontTx/>
              <a:buNone/>
              <a:defRPr sz="4800">
                <a:latin typeface="+mj-lt"/>
              </a:defRPr>
            </a:lvl3pPr>
            <a:lvl4pPr marL="1371600" indent="0" algn="ctr">
              <a:buFontTx/>
              <a:buNone/>
              <a:defRPr sz="4800">
                <a:latin typeface="+mj-lt"/>
              </a:defRPr>
            </a:lvl4pPr>
            <a:lvl5pPr marL="1828800" indent="0" algn="ctr"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Click to enter program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886200"/>
            <a:ext cx="9144000" cy="76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2pPr>
            <a:lvl3pPr marL="9144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3pPr>
            <a:lvl4pPr marL="13716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4pPr>
            <a:lvl5pPr marL="18288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enter presentation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050725"/>
            <a:ext cx="9144000" cy="361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1200">
                <a:latin typeface="Calibri Light" panose="020F0302020204030204" pitchFamily="34" charset="0"/>
              </a:defRPr>
            </a:lvl2pPr>
            <a:lvl3pPr marL="914400" indent="0" algn="ctr">
              <a:buFontTx/>
              <a:buNone/>
              <a:defRPr sz="1200">
                <a:latin typeface="Calibri Light" panose="020F0302020204030204" pitchFamily="34" charset="0"/>
              </a:defRPr>
            </a:lvl3pPr>
            <a:lvl4pPr marL="1371600" indent="0" algn="ctr">
              <a:buFontTx/>
              <a:buNone/>
              <a:defRPr sz="1200">
                <a:latin typeface="Calibri Light" panose="020F0302020204030204" pitchFamily="34" charset="0"/>
              </a:defRPr>
            </a:lvl4pPr>
            <a:lvl5pPr marL="1828800" indent="0" algn="ctr">
              <a:buFontTx/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add presenter’s name  and date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6E97D55-C933-4B8D-AA37-598C8362B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11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11670" y="252825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27846" y="329481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all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Program phone #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52691" y="4115959"/>
            <a:ext cx="5904957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cap="none" baseline="0" dirty="0"/>
              <a:t>Program Newsletter URL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84C971-F302-48F8-A428-90A517EE1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9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122612" y="1295448"/>
            <a:ext cx="5524835" cy="731837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25788" y="2201086"/>
            <a:ext cx="5521659" cy="396323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823913" y="1651048"/>
            <a:ext cx="2170112" cy="1587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38200" y="394783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34682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/>
              <a:t>Click the picture icon to insert a topic-specific image.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72910"/>
            <a:ext cx="4256088" cy="2017986"/>
          </a:xfrm>
          <a:prstGeom prst="rect">
            <a:avLst/>
          </a:prstGeom>
          <a:solidFill>
            <a:srgbClr val="105F9E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106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660215" y="1570583"/>
            <a:ext cx="3775075" cy="4360862"/>
            <a:chOff x="660215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0215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19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2106" y="396236"/>
            <a:ext cx="6058335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25069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28688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19868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756392" y="5461943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893296" y="1570583"/>
            <a:ext cx="3775075" cy="4360862"/>
            <a:chOff x="4893296" y="1570583"/>
            <a:chExt cx="3775075" cy="436086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893296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32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558150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33" name="Picture Placeholder 24"/>
          <p:cNvSpPr>
            <a:spLocks noGrp="1"/>
          </p:cNvSpPr>
          <p:nvPr userDrawn="1">
            <p:ph type="pic" sz="quarter" idx="18"/>
          </p:nvPr>
        </p:nvSpPr>
        <p:spPr>
          <a:xfrm>
            <a:off x="5161769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 userDrawn="1">
            <p:ph type="pic" sz="quarter" idx="19"/>
          </p:nvPr>
        </p:nvSpPr>
        <p:spPr>
          <a:xfrm>
            <a:off x="6252949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988714" y="5454247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68694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014" y="1592317"/>
            <a:ext cx="8277552" cy="4351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46" y="1583377"/>
            <a:ext cx="5568120" cy="4557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42038" y="2116138"/>
            <a:ext cx="2660650" cy="2032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106" y="396236"/>
            <a:ext cx="6137163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9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089866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2967" y="1812987"/>
            <a:ext cx="4572000" cy="1529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dirty="0"/>
              <a:t>Building Type, Program Type, Total Project Cost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2965" y="3429001"/>
            <a:ext cx="4572001" cy="1458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 baseline="0"/>
            </a:lvl1pPr>
          </a:lstStyle>
          <a:p>
            <a:pPr lvl="0"/>
            <a:r>
              <a:rPr lang="en-US" dirty="0"/>
              <a:t>Incentives ($), Annual Savings ($), Payback Period (Years)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72966" y="4997669"/>
            <a:ext cx="4572000" cy="107205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dirty="0"/>
              <a:t>Special project notes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4000" y="1596728"/>
            <a:ext cx="3810000" cy="325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597525" y="1876425"/>
            <a:ext cx="3546475" cy="2727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Picture of Business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6781800" y="4299613"/>
            <a:ext cx="2094186" cy="871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dirty="0"/>
              <a:t>Business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11670" y="252825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27846" y="329481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all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Program phone #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52691" y="4115959"/>
            <a:ext cx="5904957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cap="none" baseline="0" dirty="0"/>
              <a:t>Program Newsletter 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7" y="0"/>
            <a:ext cx="9158997" cy="6361757"/>
          </a:xfrm>
          <a:prstGeom prst="rect">
            <a:avLst/>
          </a:prstGeom>
          <a:blipFill dpi="0" rotWithShape="1">
            <a:blip r:embed="rId5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7D55-C933-4B8D-AA37-598C8362B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7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9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0" y="1514906"/>
            <a:ext cx="9144000" cy="859809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583138" y="2528253"/>
            <a:ext cx="1610436" cy="542493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Visit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899311" y="3294803"/>
            <a:ext cx="1610436" cy="58116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Call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00332" y="4075001"/>
            <a:ext cx="2943370" cy="58116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Stay Informed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C971-F302-48F8-A428-90A517EE1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0" y="2000250"/>
            <a:ext cx="9144000" cy="857250"/>
          </a:xfrm>
        </p:spPr>
        <p:txBody>
          <a:bodyPr/>
          <a:lstStyle/>
          <a:p>
            <a:r>
              <a:rPr lang="en-US" dirty="0"/>
              <a:t>FY18 NJCEP Reporting</a:t>
            </a:r>
            <a:r>
              <a:rPr lang="en-US" sz="3600" dirty="0"/>
              <a:t>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*Note: the results presented here are preliminary and are subject to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6E97D55-C933-4B8D-AA37-598C8362B7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0" y="2857500"/>
            <a:ext cx="9144000" cy="762000"/>
          </a:xfrm>
        </p:spPr>
        <p:txBody>
          <a:bodyPr/>
          <a:lstStyle/>
          <a:p>
            <a:r>
              <a:rPr lang="en-US" sz="3600" dirty="0"/>
              <a:t>as </a:t>
            </a:r>
            <a:r>
              <a:rPr lang="en-US" sz="3600"/>
              <a:t>of May </a:t>
            </a:r>
            <a:r>
              <a:rPr lang="en-US" sz="3600" dirty="0"/>
              <a:t>2018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5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32106" y="518156"/>
            <a:ext cx="6168694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Pay for performance - new construction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757" y="3899175"/>
            <a:ext cx="42216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Received 3 new applications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Approved 1 new application, 1 Energy Reduction Plan, 4 As-Built Plans and 5 Commissioning Reports</a:t>
            </a:r>
            <a:endParaRPr lang="en-US" sz="800" dirty="0"/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Commitments: $357,595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Incentives Paid: $1,253,314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AC16E-DBFD-4752-B816-2A3FD810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716" y="1082801"/>
            <a:ext cx="4183088" cy="37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8AE21-895F-404E-8E25-0B622329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884" y="1339553"/>
            <a:ext cx="5270470" cy="2674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C6AF1-CBF0-4AB4-94D8-A8F4CB5B5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07862"/>
            <a:ext cx="4120733" cy="40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106" y="518156"/>
            <a:ext cx="6168694" cy="675819"/>
          </a:xfrm>
        </p:spPr>
        <p:txBody>
          <a:bodyPr/>
          <a:lstStyle/>
          <a:p>
            <a:r>
              <a:rPr lang="en-US" sz="2400" dirty="0"/>
              <a:t>Direct install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757" y="3899175"/>
            <a:ext cx="39423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Install contractors received approval to proceed with 114 projects representing $3.48M in commitments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Energy Program (SEP) funding fully committed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D3C39-A4BE-4318-B863-C4977EEB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088" y="1190522"/>
            <a:ext cx="4183088" cy="37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9F39CF-718F-443D-AA0F-02565C31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" y="1574697"/>
            <a:ext cx="4999512" cy="2540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71A5D-0B7E-49FA-85BE-C60743086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45028"/>
            <a:ext cx="4157552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7920" y="1727200"/>
            <a:ext cx="353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LGEA shows no installed savings as there are no associated savings with an energy audit.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19758" y="243435"/>
            <a:ext cx="6168694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Local government energy audit/Benchmarking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58" y="3899175"/>
            <a:ext cx="40961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7 exit meetings completed; A Commissioner attended one meeting with NJ Transit to review audits recently performed on 4 buildings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Benchmarking is included as part of each LGEA report, and an additional 6 benchmarking reports have been completed and delivered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EBECF-FF41-4F2A-B63B-ABCE6A4CB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0" y="1193975"/>
            <a:ext cx="3719588" cy="37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BC465-D5FB-461F-813D-1FD6E63D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118" y="1399713"/>
            <a:ext cx="5274331" cy="26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106" y="518156"/>
            <a:ext cx="6168694" cy="675819"/>
          </a:xfrm>
        </p:spPr>
        <p:txBody>
          <a:bodyPr/>
          <a:lstStyle/>
          <a:p>
            <a:r>
              <a:rPr lang="en-US" sz="2400" dirty="0"/>
              <a:t>Large energy users program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758" y="3899175"/>
            <a:ext cx="3721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new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FEEP received; 2 awaiting Board approval; 2 additional under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project completion under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4F30D-10F9-44B9-8F25-6396F42B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0" y="1132388"/>
            <a:ext cx="3719588" cy="37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36338F-B81B-4316-A08E-C563F3BF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976" y="1375016"/>
            <a:ext cx="5279530" cy="2652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19CF5-E832-42D3-B284-C8B40443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32387"/>
            <a:ext cx="4059696" cy="39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32106" y="518156"/>
            <a:ext cx="6168694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Combined heat &amp; power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758" y="3899175"/>
            <a:ext cx="3764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 projects in the technical review queue, totaling approximately $5.54 M in incentives and 7 MW of capacity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3BEEA-337C-4FEE-821C-6F2F01CA0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6" y="1193975"/>
            <a:ext cx="3719588" cy="37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241D0-5E31-4B1D-B858-473787516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5740"/>
            <a:ext cx="5342592" cy="26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8E390-72D1-4010-8131-899F2882E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487" y="1107996"/>
            <a:ext cx="4006200" cy="38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106" y="518156"/>
            <a:ext cx="6168694" cy="675819"/>
          </a:xfrm>
        </p:spPr>
        <p:txBody>
          <a:bodyPr/>
          <a:lstStyle/>
          <a:p>
            <a:r>
              <a:rPr lang="en-US" sz="2400" dirty="0"/>
              <a:t>Renewable electric storage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106" y="4371831"/>
            <a:ext cx="3323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program is not accepting new applications in FY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7CB433-1F15-442D-8034-2C849103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6" y="1118779"/>
            <a:ext cx="3719588" cy="37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159AE-653F-492E-9360-616FF2AEE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3" y="1489979"/>
            <a:ext cx="5285203" cy="26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E5A5DC-8FA7-40B6-9596-C9B34365C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Comfort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A2542-FA0C-477B-BF9F-896BCC6E33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E7068-D569-425F-AF27-B356C1810BF8}"/>
              </a:ext>
            </a:extLst>
          </p:cNvPr>
          <p:cNvSpPr txBox="1"/>
          <p:nvPr/>
        </p:nvSpPr>
        <p:spPr>
          <a:xfrm>
            <a:off x="219757" y="3812986"/>
            <a:ext cx="564764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Since the program started in 2001, 109,306 customers have been 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Over 610,739 energy efficient bulbs have been installed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Over 16,338,607 linear feet of air sealing materials installed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Installed Cumulative Lifetime Savings through 3</a:t>
            </a:r>
            <a:r>
              <a:rPr lang="en-US" sz="1600" baseline="30000" dirty="0"/>
              <a:t>rd</a:t>
            </a:r>
            <a:r>
              <a:rPr lang="en-US" sz="1600" dirty="0"/>
              <a:t> Quarter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25,397 MWh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3,298,345 DTh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607C6-4A3F-4A4E-B22B-2C10B272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2" y="1072055"/>
            <a:ext cx="3719588" cy="37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5A5B5-BE05-40F2-BB0D-68A7E86C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961"/>
            <a:ext cx="5277077" cy="25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3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44256-65CB-4B15-8665-198FC682AB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106" y="518156"/>
            <a:ext cx="6168694" cy="675819"/>
          </a:xfrm>
        </p:spPr>
        <p:txBody>
          <a:bodyPr/>
          <a:lstStyle/>
          <a:p>
            <a:r>
              <a:rPr lang="en-US" sz="2400" dirty="0"/>
              <a:t>Enhanced Outreach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5E57F-8348-43EB-AD4D-CEC8E71B47A2}"/>
              </a:ext>
            </a:extLst>
          </p:cNvPr>
          <p:cNvSpPr txBox="1"/>
          <p:nvPr/>
        </p:nvSpPr>
        <p:spPr>
          <a:xfrm>
            <a:off x="4114799" y="5694435"/>
            <a:ext cx="537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Note: Residential applications are HVAC only.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          C&amp;I applications do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not include LGEA.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3CCB-5140-40C1-9F01-6583A7E257BE}"/>
              </a:ext>
            </a:extLst>
          </p:cNvPr>
          <p:cNvSpPr txBox="1"/>
          <p:nvPr/>
        </p:nvSpPr>
        <p:spPr>
          <a:xfrm>
            <a:off x="232108" y="1262259"/>
            <a:ext cx="37847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Program Highlights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</a:rPr>
              <a:t>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</a:rPr>
              <a:t>% of Residential HVAC  and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</a:rPr>
              <a:t> 9.2% of C&amp;I applications are attributable to outreach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charset="0"/>
                <a:ea typeface="ＭＳ Ｐゴシック" charset="0"/>
              </a:rPr>
              <a:t>520 HVAC applications attributed to Outreach this month – higher volume than previou</a:t>
            </a:r>
            <a:r>
              <a:rPr lang="en-US" sz="1600" dirty="0"/>
              <a:t>s 3 months combined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charset="0"/>
                <a:ea typeface="ＭＳ Ｐゴシック" charset="0"/>
              </a:rPr>
              <a:t>Use of co-op advertising remains strong with 22 ads submitted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charset="0"/>
                <a:ea typeface="ＭＳ Ｐゴシック" charset="0"/>
              </a:rPr>
              <a:t>A total of 73 C&amp;I applications attributed to Outreach were submitted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6D28F-2EC4-4170-B998-C92BCF5C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93975"/>
            <a:ext cx="458458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20202" y="2473663"/>
            <a:ext cx="4873451" cy="569791"/>
          </a:xfrm>
        </p:spPr>
        <p:txBody>
          <a:bodyPr/>
          <a:lstStyle/>
          <a:p>
            <a:r>
              <a:rPr lang="en-US" dirty="0"/>
              <a:t>Visit: NJCleanEnergy.com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03881" y="3293763"/>
            <a:ext cx="4681182" cy="569791"/>
          </a:xfrm>
        </p:spPr>
        <p:txBody>
          <a:bodyPr/>
          <a:lstStyle/>
          <a:p>
            <a:r>
              <a:rPr lang="en-US" dirty="0"/>
              <a:t>Call:  866-NJSMART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1597" y="4115959"/>
            <a:ext cx="8826052" cy="569791"/>
          </a:xfrm>
        </p:spPr>
        <p:txBody>
          <a:bodyPr/>
          <a:lstStyle/>
          <a:p>
            <a:r>
              <a:rPr lang="en-US" dirty="0"/>
              <a:t>Stay Informed:  NJCleanEnergy.com/NEWSLETTER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526" y="1510334"/>
            <a:ext cx="657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MORE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1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C70B30-5BB1-4834-B7CA-AA03139CD0ED}"/>
              </a:ext>
            </a:extLst>
          </p:cNvPr>
          <p:cNvSpPr txBox="1">
            <a:spLocks/>
          </p:cNvSpPr>
          <p:nvPr/>
        </p:nvSpPr>
        <p:spPr>
          <a:xfrm>
            <a:off x="219758" y="203898"/>
            <a:ext cx="6105632" cy="4501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Overall progress towards TRC Managed program goals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DD09A-5E46-4087-8ED4-4C5CBB932343}"/>
              </a:ext>
            </a:extLst>
          </p:cNvPr>
          <p:cNvSpPr/>
          <p:nvPr/>
        </p:nvSpPr>
        <p:spPr>
          <a:xfrm>
            <a:off x="219758" y="1169393"/>
            <a:ext cx="376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FY18 Incentive Budget:</a:t>
            </a:r>
            <a:r>
              <a:rPr lang="en-US" dirty="0"/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$242,519,390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5EFE2-A174-4DED-98FD-95834F0B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354" y="1390145"/>
            <a:ext cx="5649357" cy="2801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BEB46D-09C2-428E-8010-617A80241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714" y="1034143"/>
            <a:ext cx="4282804" cy="39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758" y="3620875"/>
            <a:ext cx="420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 high volume of HVAC applications were received this month (520)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Energy Program (SEP) funding remaining as of 5/31/18: $100,845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219758" y="502371"/>
            <a:ext cx="6105632" cy="4501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Residential hvac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BFBA4-85BE-47A5-9F53-DD8055C4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3" y="1086041"/>
            <a:ext cx="3899194" cy="37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6CFA2-3885-4A2F-8094-72959FF84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459" y="1271641"/>
            <a:ext cx="5339290" cy="2585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32979-78E1-4596-85FC-8BD19156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235" y="1053312"/>
            <a:ext cx="4312012" cy="40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9758" y="497539"/>
            <a:ext cx="6105632" cy="675819"/>
          </a:xfrm>
        </p:spPr>
        <p:txBody>
          <a:bodyPr/>
          <a:lstStyle/>
          <a:p>
            <a:r>
              <a:rPr lang="en-US" sz="2400" dirty="0"/>
              <a:t>Home performance with energy star®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58" y="3812986"/>
            <a:ext cx="43522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5 contractors attended the Home Performance orientation. The total number of contractors delivering the program is 94.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Over $229,000 of co-op incentives have been approved for payment since this component of the program re-opened in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Energy Program (SEP) funding remaining as of 5/31/18: $63,678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1954E-69AB-410D-A291-6696966EA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83340"/>
            <a:ext cx="3881813" cy="37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ADF14-1B10-49CF-ABC0-B10BE63D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0846" y="1267780"/>
            <a:ext cx="5618125" cy="2730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2991C-ABF1-4246-9DF7-1C0978250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48161"/>
            <a:ext cx="4179264" cy="39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9758" y="502721"/>
            <a:ext cx="6105632" cy="675819"/>
          </a:xfrm>
        </p:spPr>
        <p:txBody>
          <a:bodyPr/>
          <a:lstStyle/>
          <a:p>
            <a:r>
              <a:rPr lang="en-US" sz="2400" dirty="0"/>
              <a:t>Residential new construction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757" y="3899175"/>
            <a:ext cx="3854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Targeted outreach to architects was a specific focus this month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Multi-family sites represent two-thirds of projects submitted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F34D0-9091-491B-BBC3-4CB01584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429"/>
            <a:ext cx="3823875" cy="37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F92B3-04F2-4D91-B02B-4C88FBFF5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14" y="1462053"/>
            <a:ext cx="5404485" cy="2649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EF3D69-F8CF-49D6-9AF1-0ED094AC7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11428"/>
            <a:ext cx="4169229" cy="39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219758" y="394020"/>
            <a:ext cx="6105632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Energy efficient products</a:t>
            </a:r>
            <a:br>
              <a:rPr lang="en-US" sz="1800" dirty="0"/>
            </a:br>
            <a:r>
              <a:rPr lang="en-US" sz="1400" dirty="0"/>
              <a:t>(includes: appliance rebates and recycling, RETAIL LIGHTING)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758" y="3899175"/>
            <a:ext cx="35140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Spring Cleaning: Appliance Recycling experienced a 12% increase in volume compared to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Retail lighting remains closed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CE965-0486-4FC1-8F10-1E5FE720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1" y="1127007"/>
            <a:ext cx="4107769" cy="37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B07A7-3A16-4A35-845E-F1930E4D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5047" y="1273902"/>
            <a:ext cx="6068918" cy="2849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EC50FE-9F54-47E4-B84D-A506EEB4B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570" y="3235261"/>
            <a:ext cx="4286594" cy="1952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67B969-6E65-471E-B5EB-A67F3BCB5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827" y="1186038"/>
            <a:ext cx="4285337" cy="18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9918" y="355600"/>
            <a:ext cx="6105632" cy="829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C&amp;I retrofit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(Smartstart buildings)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72" y="3899175"/>
            <a:ext cx="4335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2575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The Customer Tailored Energy Efficient Pilot Program received the 10</a:t>
            </a:r>
            <a:r>
              <a:rPr lang="en-US" sz="1600" baseline="30000" dirty="0"/>
              <a:t>th</a:t>
            </a:r>
            <a:r>
              <a:rPr lang="en-US" sz="1600" dirty="0"/>
              <a:t> new program enrollment and held two scoping sessions</a:t>
            </a:r>
          </a:p>
          <a:p>
            <a:pPr marL="282575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256 new projects were approved for total potential incentives of $1.41M</a:t>
            </a:r>
          </a:p>
          <a:p>
            <a:pPr marL="739775" lvl="2"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5E620-9B84-45FA-89DC-FC900F49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067"/>
            <a:ext cx="4009275" cy="37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24248-4A8B-4D01-886B-475D0CCB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338" y="1370667"/>
            <a:ext cx="5600264" cy="2773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E35C8-F3F7-4016-B567-FB9C1565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185" y="1185067"/>
            <a:ext cx="4317073" cy="40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19758" y="310611"/>
            <a:ext cx="6279013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C&amp;I new construction </a:t>
            </a:r>
          </a:p>
          <a:p>
            <a:r>
              <a:rPr lang="en-US" sz="1400" dirty="0"/>
              <a:t>(smartstart buildings)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2E465-3AAE-4106-8836-A25AEAC3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9" y="1164229"/>
            <a:ext cx="3719588" cy="37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FF684-CDD8-4EBF-BDAC-FF3D4AFE6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233" y="1393984"/>
            <a:ext cx="5282152" cy="2646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78908-9894-4C0F-A473-1302B11CF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17" y="1164229"/>
            <a:ext cx="4193664" cy="4060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8CD3A-00BB-4B5C-ABD3-EC45429EFA06}"/>
              </a:ext>
            </a:extLst>
          </p:cNvPr>
          <p:cNvSpPr txBox="1"/>
          <p:nvPr/>
        </p:nvSpPr>
        <p:spPr>
          <a:xfrm>
            <a:off x="323385" y="4040620"/>
            <a:ext cx="37468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Program Highlights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2 new projects were approved for a total potential incentive of $2,317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7 projects paid totaling $21,632.06 in incentives</a:t>
            </a:r>
          </a:p>
        </p:txBody>
      </p:sp>
    </p:spTree>
    <p:extLst>
      <p:ext uri="{BB962C8B-B14F-4D97-AF65-F5344CB8AC3E}">
        <p14:creationId xmlns:p14="http://schemas.microsoft.com/office/powerpoint/2010/main" val="18255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106" y="518156"/>
            <a:ext cx="6168694" cy="675819"/>
          </a:xfrm>
        </p:spPr>
        <p:txBody>
          <a:bodyPr/>
          <a:lstStyle/>
          <a:p>
            <a:r>
              <a:rPr lang="en-US" sz="2400" dirty="0"/>
              <a:t>Pay for performance – existing buildings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2106" y="3920946"/>
            <a:ext cx="4247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              Program Highlights</a:t>
            </a:r>
            <a:r>
              <a:rPr lang="en-US" dirty="0"/>
              <a:t> 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Received 3 new applications, 10 Energy Reduction Plans, 6 Installation Reports and 4 Savings Verification Reports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Approved 8 new applications, 14 Installation Reports and 1 Savings Verification Report</a:t>
            </a:r>
            <a:endParaRPr lang="en-US" sz="800" dirty="0"/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Commitments: $142,540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Incentives Paid: $1,155,399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13E16-D5FB-492A-8F03-E07B825FE25B}"/>
              </a:ext>
            </a:extLst>
          </p:cNvPr>
          <p:cNvSpPr txBox="1"/>
          <p:nvPr/>
        </p:nvSpPr>
        <p:spPr>
          <a:xfrm>
            <a:off x="4479470" y="5145705"/>
            <a:ext cx="43609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/>
              <a:t>Note: The higher than anticipated thermal savings are due to projects being completed with high gas savings.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52327-FB43-48B1-AEA6-4FBD4C5B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282" y="1154159"/>
            <a:ext cx="3928163" cy="37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B9811B-7D53-49B8-AC56-BDE500951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282" y="1414390"/>
            <a:ext cx="5492362" cy="2671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056BA-8BDD-4738-8385-A70B9ABC7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40227"/>
            <a:ext cx="4151539" cy="39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6150"/>
      </p:ext>
    </p:extLst>
  </p:cSld>
  <p:clrMapOvr>
    <a:masterClrMapping/>
  </p:clrMapOvr>
</p:sld>
</file>

<file path=ppt/theme/theme1.xml><?xml version="1.0" encoding="utf-8"?>
<a:theme xmlns:a="http://schemas.openxmlformats.org/drawingml/2006/main" name="NJCEP Presentation-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NJCEP Presentation-Master Template</Template>
  <TotalTime>11811</TotalTime>
  <Words>649</Words>
  <Application>Microsoft Office PowerPoint</Application>
  <PresentationFormat>On-screen Show (4:3)</PresentationFormat>
  <Paragraphs>120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Unicode MS</vt:lpstr>
      <vt:lpstr>ＭＳ Ｐゴシック</vt:lpstr>
      <vt:lpstr>Arial</vt:lpstr>
      <vt:lpstr>Calibri</vt:lpstr>
      <vt:lpstr>Calibri Light</vt:lpstr>
      <vt:lpstr>Lato Light</vt:lpstr>
      <vt:lpstr>Wingdings</vt:lpstr>
      <vt:lpstr>NJCEP Presentation-Master Template</vt:lpstr>
      <vt:lpstr>Presentation/Program overview</vt:lpstr>
      <vt:lpstr>Section Cover</vt:lpstr>
      <vt:lpstr>Section Details</vt:lpstr>
      <vt:lpstr>Final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Janja Lupse</dc:creator>
  <cp:lastModifiedBy>Wetzel, Linda</cp:lastModifiedBy>
  <cp:revision>370</cp:revision>
  <cp:lastPrinted>2018-05-21T13:13:21Z</cp:lastPrinted>
  <dcterms:created xsi:type="dcterms:W3CDTF">2016-04-29T16:40:33Z</dcterms:created>
  <dcterms:modified xsi:type="dcterms:W3CDTF">2018-07-16T17:41:14Z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